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4" r:id="rId2"/>
    <p:sldId id="458" r:id="rId3"/>
    <p:sldId id="459" r:id="rId4"/>
    <p:sldId id="441" r:id="rId5"/>
    <p:sldId id="449" r:id="rId6"/>
    <p:sldId id="456" r:id="rId7"/>
    <p:sldId id="457" r:id="rId8"/>
    <p:sldId id="453" r:id="rId9"/>
    <p:sldId id="448" r:id="rId10"/>
    <p:sldId id="454" r:id="rId11"/>
    <p:sldId id="460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70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长方体和正方体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2529" y="3534107"/>
            <a:ext cx="7544053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不规则物体的体积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长方体和正方体的体积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1763688" y="1196752"/>
            <a:ext cx="6626250" cy="1584176"/>
          </a:xfrm>
          <a:prstGeom prst="wedgeRoundRectCallout">
            <a:avLst>
              <a:gd name="adj1" fmla="val -59588"/>
              <a:gd name="adj2" fmla="val 28195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想一想：可以利用上面的方法测量乒乓球、冰块的体积吗？为什么？</a:t>
            </a:r>
          </a:p>
        </p:txBody>
      </p:sp>
      <p:pic>
        <p:nvPicPr>
          <p:cNvPr id="32772" name="Picture 4" descr="s3(2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5" y="1340768"/>
            <a:ext cx="1260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4" name="Picture 6" descr="5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379716" y="4136479"/>
            <a:ext cx="1728788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107504" y="3186906"/>
            <a:ext cx="6850704" cy="2402334"/>
          </a:xfrm>
          <a:prstGeom prst="wedgeRoundRectCallout">
            <a:avLst>
              <a:gd name="adj1" fmla="val 57824"/>
              <a:gd name="adj2" fmla="val 16795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</a:rPr>
              <a:t>不能用排水法测量乒乓球和冰块的体积。因为兵乓球没有沉入水中而冰块又与水融合在一起了。</a:t>
            </a:r>
          </a:p>
        </p:txBody>
      </p:sp>
      <p:pic>
        <p:nvPicPr>
          <p:cNvPr id="6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8">
            <a:hlinkClick r:id="" action="ppaction://hlinkshowjump?jump=firstslide">
              <a:snd r:embed="rId6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 autoUpdateAnimBg="0"/>
      <p:bldP spid="32775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692696"/>
            <a:ext cx="4929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41</a:t>
            </a:r>
            <a:r>
              <a:rPr lang="zh-CN" altLang="zh-CN" sz="3200" dirty="0"/>
              <a:t>页练习九第</a:t>
            </a:r>
            <a:r>
              <a:rPr lang="en-US" altLang="zh-CN" sz="3200" dirty="0" smtClean="0"/>
              <a:t>7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2302135" y="4581128"/>
            <a:ext cx="2223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8×8×(7-6)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8359" y="4581128"/>
            <a:ext cx="1762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=64(cm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1258119"/>
            <a:ext cx="7524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珊瑚石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体积是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3795" y="5517232"/>
            <a:ext cx="6314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答：珊瑚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石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的体积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立方厘米。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11" name="Picture 9" descr="43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171" y="1834183"/>
            <a:ext cx="7615237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126058" y="4024933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8</a:t>
            </a:r>
            <a:r>
              <a:rPr lang="en-US" altLang="zh-CN" dirty="0">
                <a:latin typeface="Times New Roman" panose="02020603050405020304" pitchFamily="18" charset="0"/>
              </a:rPr>
              <a:t>cm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2580208" y="3880470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8</a:t>
            </a:r>
            <a:r>
              <a:rPr lang="en-US" altLang="zh-CN">
                <a:latin typeface="Times New Roman" panose="02020603050405020304" pitchFamily="18" charset="0"/>
              </a:rPr>
              <a:t>cm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926283" y="2983533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6</a:t>
            </a:r>
            <a:r>
              <a:rPr lang="en-US" altLang="zh-CN">
                <a:latin typeface="Times New Roman" panose="02020603050405020304" pitchFamily="18" charset="0"/>
              </a:rPr>
              <a:t>cm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5618683" y="3990008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8</a:t>
            </a:r>
            <a:r>
              <a:rPr lang="en-US" altLang="zh-CN">
                <a:latin typeface="Times New Roman" panose="02020603050405020304" pitchFamily="18" charset="0"/>
              </a:rPr>
              <a:t>cm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7072833" y="3845545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8</a:t>
            </a:r>
            <a:r>
              <a:rPr lang="en-US" altLang="zh-CN">
                <a:latin typeface="Times New Roman" panose="02020603050405020304" pitchFamily="18" charset="0"/>
              </a:rPr>
              <a:t>cm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7480821" y="2894633"/>
            <a:ext cx="649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7</a:t>
            </a:r>
            <a:r>
              <a:rPr lang="en-US" altLang="zh-CN">
                <a:latin typeface="Times New Roman" panose="02020603050405020304" pitchFamily="18" charset="0"/>
              </a:rPr>
              <a:t>cm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6822" y="1591827"/>
            <a:ext cx="3597089" cy="241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984" y="764704"/>
            <a:ext cx="4929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41</a:t>
            </a:r>
            <a:r>
              <a:rPr lang="zh-CN" altLang="zh-CN" sz="3200" dirty="0"/>
              <a:t>页练习九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8</a:t>
            </a:r>
            <a:r>
              <a:rPr lang="zh-CN" altLang="zh-CN" sz="3200" dirty="0"/>
              <a:t>题。</a:t>
            </a:r>
          </a:p>
        </p:txBody>
      </p:sp>
      <p:sp>
        <p:nvSpPr>
          <p:cNvPr id="2" name="矩形 1"/>
          <p:cNvSpPr/>
          <p:nvPr/>
        </p:nvSpPr>
        <p:spPr>
          <a:xfrm>
            <a:off x="1331640" y="4365106"/>
            <a:ext cx="101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cm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4365106"/>
            <a:ext cx="16033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1763" y="4365105"/>
            <a:ext cx="15392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51×0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1837" y="4365104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=15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3(dm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790" y="1340768"/>
            <a:ext cx="56093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爸爸在一个底面积为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51dm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长方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形鱼缸里放了一个假山石 ，水面上升了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。这个假山石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的体积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有多大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6845" y="5229201"/>
            <a:ext cx="7034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答：这个</a:t>
            </a: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假山石</a:t>
            </a:r>
            <a:r>
              <a:rPr lang="zh-CN" altLang="zh-CN" sz="3200" dirty="0">
                <a:solidFill>
                  <a:srgbClr val="C00000"/>
                </a:solidFill>
                <a:latin typeface="+mn-ea"/>
              </a:rPr>
              <a:t>的体积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有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 。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0447" y="1196752"/>
            <a:ext cx="8139449" cy="19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</a:rPr>
              <a:t>用改变形状的方法求不规则物体的</a:t>
            </a:r>
            <a:r>
              <a:rPr lang="zh-CN" altLang="en-US" sz="4400" dirty="0" smtClean="0">
                <a:solidFill>
                  <a:srgbClr val="000000"/>
                </a:solidFill>
              </a:rPr>
              <a:t>体积。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92991" y="3406073"/>
            <a:ext cx="8139449" cy="19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400" dirty="0">
                <a:solidFill>
                  <a:srgbClr val="000000"/>
                </a:solidFill>
              </a:rPr>
              <a:t>对于无法改变形状的不规则物体可以用“排水法”求出</a:t>
            </a:r>
            <a:r>
              <a:rPr lang="zh-CN" altLang="en-US" sz="4400" dirty="0" smtClean="0">
                <a:solidFill>
                  <a:srgbClr val="000000"/>
                </a:solidFill>
              </a:rPr>
              <a:t>体积。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3963" y="4131658"/>
            <a:ext cx="27671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3×2×2×2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30665" y="4131658"/>
            <a:ext cx="19319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=24(m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066" y="1548081"/>
            <a:ext cx="86764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在一个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的水池中注满水，然后把两条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的石柱立着放入池中，水池溢出的水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体积是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4932457"/>
            <a:ext cx="8872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答：水池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溢出的水</a:t>
            </a:r>
            <a:r>
              <a:rPr lang="zh-CN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的体积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857224" y="28572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页练习九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8332" y="3548879"/>
            <a:ext cx="44325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体积</a:t>
            </a:r>
            <a:r>
              <a:rPr lang="zh-CN" altLang="en-US" sz="3200" dirty="0" smtClean="0"/>
              <a:t>：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5×2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63293" y="3548878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=6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75(dm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219" y="3030907"/>
            <a:ext cx="2978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 dirty="0"/>
              <a:t>块拼成长方体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827584" y="3996353"/>
            <a:ext cx="433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表面积</a:t>
            </a:r>
            <a:r>
              <a:rPr lang="zh-CN" altLang="en-US" sz="3200" dirty="0" smtClean="0"/>
              <a:t>：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5×100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0330" y="3975722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=22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5(dm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048" y="4619368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 dirty="0"/>
              <a:t>块拼成</a:t>
            </a:r>
            <a:r>
              <a:rPr lang="zh-CN" altLang="zh-CN" sz="3200" dirty="0" smtClean="0"/>
              <a:t>长方体</a:t>
            </a:r>
            <a:r>
              <a:rPr lang="zh-CN" altLang="en-US" sz="3200" dirty="0" smtClean="0"/>
              <a:t>：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883801" y="5081033"/>
            <a:ext cx="4442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体积</a:t>
            </a:r>
            <a:r>
              <a:rPr lang="zh-CN" altLang="en-US" sz="3200" dirty="0" smtClean="0"/>
              <a:t>：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5×3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2080" y="5059050"/>
            <a:ext cx="2525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125(dm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6376" y="5580529"/>
            <a:ext cx="3826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表面积</a:t>
            </a:r>
            <a:r>
              <a:rPr lang="en-US" altLang="zh-CN" sz="3200" dirty="0" smtClean="0"/>
              <a:t>: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5×14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9237" y="5580528"/>
            <a:ext cx="2114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=31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5(dm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1472" y="1142984"/>
            <a:ext cx="8072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块棱长为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1.5d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的正方体木块拼成一个长方体。这个长方体的体积、表面积分别是多少？如果是用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块正方体拼的图形呢？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1475656" y="3365342"/>
            <a:ext cx="1819729" cy="92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4×2.5²</a:t>
            </a:r>
            <a:endParaRPr 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1642244" y="4221088"/>
            <a:ext cx="4054315" cy="92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r>
              <a:rPr 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=25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547664" y="4932818"/>
            <a:ext cx="5795176" cy="92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答：油箱的容积是</a:t>
            </a:r>
            <a:r>
              <a:rPr 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升。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107504" y="764704"/>
            <a:ext cx="8193088" cy="27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一种长方体汽车油箱从里面量长是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分米，宽和高都是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2.5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分米，油箱的容积是多少升？</a:t>
            </a:r>
          </a:p>
        </p:txBody>
      </p:sp>
      <p:sp>
        <p:nvSpPr>
          <p:cNvPr id="2" name="矩形 1"/>
          <p:cNvSpPr/>
          <p:nvPr/>
        </p:nvSpPr>
        <p:spPr>
          <a:xfrm>
            <a:off x="3237457" y="3365317"/>
            <a:ext cx="4086375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=25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（立方分米）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69900" y="3066356"/>
            <a:ext cx="3886076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体积：</a:t>
            </a:r>
            <a:r>
              <a:rPr 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10×9×8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731838" y="3788668"/>
            <a:ext cx="64299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容积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：（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10-2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9-2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8-1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</a:t>
            </a:r>
            <a:endParaRPr lang="zh-CN" altLang="en-US" sz="3200" baseline="30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685925" y="5012631"/>
            <a:ext cx="56943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答：它的体积是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720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立方厘米，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容积是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392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立方厘米。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-24679" y="620688"/>
            <a:ext cx="798105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有一个无盖的长方体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粉笔盒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，长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分米，宽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厘米，高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厘米，盒壁厚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厘米，它的体积是多少？容积是多少？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1731963" y="2277368"/>
            <a:ext cx="13003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9162" y="2276872"/>
            <a:ext cx="1664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=10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</a:t>
            </a:r>
          </a:p>
        </p:txBody>
      </p:sp>
      <p:sp>
        <p:nvSpPr>
          <p:cNvPr id="3" name="矩形 2"/>
          <p:cNvSpPr/>
          <p:nvPr/>
        </p:nvSpPr>
        <p:spPr>
          <a:xfrm>
            <a:off x="3635896" y="3057300"/>
            <a:ext cx="3498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=720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（立方厘米）</a:t>
            </a:r>
          </a:p>
        </p:txBody>
      </p:sp>
      <p:sp>
        <p:nvSpPr>
          <p:cNvPr id="4" name="矩形 3"/>
          <p:cNvSpPr/>
          <p:nvPr/>
        </p:nvSpPr>
        <p:spPr>
          <a:xfrm>
            <a:off x="1851567" y="4373443"/>
            <a:ext cx="3498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=392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（立方厘米）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3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91680" y="1340768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长方体的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体积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943" y="2048654"/>
            <a:ext cx="60003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底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面积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41616" y="3140968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正方体的体积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1640" y="3805865"/>
            <a:ext cx="5400600" cy="185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棱长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棱长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棱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endParaRPr lang="en-US" altLang="zh-CN" sz="4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底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面积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287585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714348" y="4500570"/>
            <a:ext cx="15343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90×60×24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706259" y="5786100"/>
            <a:ext cx="79560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答：水深</a:t>
            </a:r>
            <a:r>
              <a:rPr lang="en-US" sz="2800" dirty="0">
                <a:solidFill>
                  <a:srgbClr val="FF0000"/>
                </a:solidFill>
                <a:latin typeface="+mj-ea"/>
                <a:ea typeface="+mj-ea"/>
              </a:rPr>
              <a:t>72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厘米，石块的体积是</a:t>
            </a:r>
            <a:r>
              <a:rPr lang="en-US" sz="2800" dirty="0">
                <a:solidFill>
                  <a:srgbClr val="FF0000"/>
                </a:solidFill>
                <a:latin typeface="+mj-ea"/>
                <a:ea typeface="+mj-ea"/>
              </a:rPr>
              <a:t>21600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立方厘米。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57224" y="357166"/>
            <a:ext cx="721523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（创新题）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在一个封闭的水箱内装入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如图（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）所示），水深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厘米，如果把这个水箱立起来（如图（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）所示），那么水深多少厘米？如果在图（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中的水箱里放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一个不规则的石块，水面就会上升到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厘米，那么石块的体积是多少立方厘米？</a:t>
            </a:r>
          </a:p>
        </p:txBody>
      </p:sp>
      <p:sp>
        <p:nvSpPr>
          <p:cNvPr id="3" name="矩形 2"/>
          <p:cNvSpPr/>
          <p:nvPr/>
        </p:nvSpPr>
        <p:spPr>
          <a:xfrm>
            <a:off x="2214546" y="4500570"/>
            <a:ext cx="26420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+mj-ea"/>
                <a:ea typeface="+mj-ea"/>
              </a:rPr>
              <a:t>=129600</a:t>
            </a:r>
            <a:r>
              <a:rPr lang="zh-CN" altLang="en-US" sz="2000" dirty="0">
                <a:solidFill>
                  <a:srgbClr val="FF0000"/>
                </a:solidFill>
                <a:latin typeface="+mj-ea"/>
                <a:ea typeface="+mj-ea"/>
              </a:rPr>
              <a:t>（立方厘米）</a:t>
            </a:r>
          </a:p>
        </p:txBody>
      </p:sp>
      <p:sp>
        <p:nvSpPr>
          <p:cNvPr id="7" name="矩形 6"/>
          <p:cNvSpPr/>
          <p:nvPr/>
        </p:nvSpPr>
        <p:spPr>
          <a:xfrm>
            <a:off x="1928794" y="4143380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）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0760" y="4286256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）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0034" y="3357562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30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14480" y="3857628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90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14678" y="3500438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60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00760" y="4000504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30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86380" y="3214686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90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58016" y="3714752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60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714620"/>
            <a:ext cx="2625368" cy="1510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2357430"/>
            <a:ext cx="1098498" cy="1982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785786" y="5357826"/>
            <a:ext cx="4196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+mj-ea"/>
              </a:rPr>
              <a:t>129600</a:t>
            </a:r>
            <a:r>
              <a:rPr lang="zh-CN" altLang="en-US" sz="2000" dirty="0" smtClean="0">
                <a:solidFill>
                  <a:srgbClr val="FF0000"/>
                </a:solidFill>
                <a:latin typeface="+mj-ea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+mj-ea"/>
              </a:rPr>
              <a:t>÷</a:t>
            </a:r>
            <a:r>
              <a:rPr lang="zh-CN" altLang="en-US" sz="2000" dirty="0" smtClean="0">
                <a:solidFill>
                  <a:srgbClr val="FF0000"/>
                </a:solidFill>
                <a:latin typeface="+mj-ea"/>
              </a:rPr>
              <a:t>（</a:t>
            </a:r>
            <a:r>
              <a:rPr lang="en-US" altLang="zh-CN" sz="2000" dirty="0" smtClean="0">
                <a:solidFill>
                  <a:srgbClr val="FF0000"/>
                </a:solidFill>
                <a:latin typeface="+mj-ea"/>
              </a:rPr>
              <a:t>60 ×30</a:t>
            </a:r>
            <a:r>
              <a:rPr lang="zh-CN" altLang="en-US" sz="2000" dirty="0" smtClean="0">
                <a:solidFill>
                  <a:srgbClr val="FF0000"/>
                </a:solidFill>
                <a:latin typeface="+mj-ea"/>
              </a:rPr>
              <a:t>）</a:t>
            </a:r>
            <a:r>
              <a:rPr lang="en-US" altLang="zh-CN" sz="2000" dirty="0" smtClean="0">
                <a:solidFill>
                  <a:srgbClr val="FF0000"/>
                </a:solidFill>
                <a:latin typeface="+mj-ea"/>
              </a:rPr>
              <a:t>=72</a:t>
            </a:r>
            <a:r>
              <a:rPr lang="zh-CN" altLang="en-US" sz="2000" dirty="0" smtClean="0">
                <a:solidFill>
                  <a:srgbClr val="FF0000"/>
                </a:solidFill>
                <a:latin typeface="+mj-ea"/>
              </a:rPr>
              <a:t>（厘米）</a:t>
            </a:r>
            <a:endParaRPr lang="zh-CN" altLang="en-US" sz="2000" dirty="0"/>
          </a:p>
        </p:txBody>
      </p:sp>
      <p:sp>
        <p:nvSpPr>
          <p:cNvPr id="23" name="矩形 22"/>
          <p:cNvSpPr/>
          <p:nvPr/>
        </p:nvSpPr>
        <p:spPr>
          <a:xfrm>
            <a:off x="785786" y="4929198"/>
            <a:ext cx="47179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90×60 ×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28-24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=21600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（立方厘米）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utoUpdateAnimBg="0"/>
      <p:bldP spid="14" grpId="0" autoUpdateAnimBg="0"/>
      <p:bldP spid="3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04" y="908720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一个长方体的纸盒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m,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1.8 </a:t>
            </a:r>
            <a:r>
              <a:rPr lang="en-US" altLang="zh-CN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en-US" altLang="zh-CN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它的体积是多少立方分米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6105" y="3729226"/>
            <a:ext cx="2758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9(dm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95706" y="2805895"/>
            <a:ext cx="15744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4969" y="2805896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m 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3419" y="3729226"/>
            <a:ext cx="2388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5×1.8×1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0406" y="4809346"/>
            <a:ext cx="65806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</a:t>
            </a:r>
            <a:r>
              <a:rPr lang="zh-CN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的体积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646064" y="781481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你能求出它的体积吗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怎样求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AutoShape 6" descr="粉色面巾纸"/>
          <p:cNvSpPr>
            <a:spLocks noChangeArrowheads="1"/>
          </p:cNvSpPr>
          <p:nvPr/>
        </p:nvSpPr>
        <p:spPr bwMode="auto">
          <a:xfrm>
            <a:off x="1043608" y="1484784"/>
            <a:ext cx="3168650" cy="1439862"/>
          </a:xfrm>
          <a:prstGeom prst="cube">
            <a:avLst>
              <a:gd name="adj" fmla="val 25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 cmpd="sng">
            <a:solidFill>
              <a:srgbClr val="99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123108" y="2924646"/>
            <a:ext cx="792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latin typeface="楷体_GB2312" pitchFamily="49" charset="-122"/>
              </a:rPr>
              <a:t>7cm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 rot="18660000">
            <a:off x="3705052" y="2565077"/>
            <a:ext cx="793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latin typeface="楷体_GB2312" pitchFamily="49" charset="-122"/>
              </a:rPr>
              <a:t>3cm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 rot="16200000">
            <a:off x="3191496" y="2041996"/>
            <a:ext cx="792162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latin typeface="楷体_GB2312" pitchFamily="49" charset="-122"/>
              </a:rPr>
              <a:t>4cm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334439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先分别量出长方体的长、宽、高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3881287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再根据长方体的体积公式求出它的体积。</a:t>
            </a:r>
            <a:endParaRPr lang="zh-CN" altLang="en-US" sz="3200" dirty="0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143240" y="4357694"/>
            <a:ext cx="1759113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4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V=abh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21459" y="4949221"/>
            <a:ext cx="27686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=7×4×3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447752" y="5516792"/>
            <a:ext cx="195788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=84(cm</a:t>
            </a:r>
            <a:r>
              <a:rPr lang="zh-CN" altLang="zh-CN" sz="3600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" grpId="0"/>
      <p:bldP spid="4" grpId="0"/>
      <p:bldP spid="13" grpId="0" autoUpdateAnimBg="0"/>
      <p:bldP spid="14" grpId="0" autoUpdateAnimBg="0"/>
      <p:bldP spid="1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908175" y="692696"/>
            <a:ext cx="512541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设法求出</a:t>
            </a:r>
            <a:r>
              <a:rPr lang="zh-CN" altLang="en-US" sz="3200" dirty="0" smtClean="0">
                <a:solidFill>
                  <a:schemeClr val="tx1"/>
                </a:solidFill>
                <a:ea typeface="楷体_GB2312" pitchFamily="49" charset="-122"/>
              </a:rPr>
              <a:t>下面物体</a:t>
            </a: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的体积。</a:t>
            </a: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614363" y="692696"/>
            <a:ext cx="1222375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zh-CN" altLang="en-US" sz="32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Picture 14" descr="橡皮泥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31138"/>
            <a:ext cx="3300528" cy="24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9831" y="5436513"/>
            <a:ext cx="56023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最后利用体积公式求出体积。</a:t>
            </a:r>
            <a:endParaRPr lang="en-US" altLang="zh-CN" b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18" descr="40副本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52" t="24469" b="20476"/>
          <a:stretch>
            <a:fillRect/>
          </a:stretch>
        </p:blipFill>
        <p:spPr bwMode="auto">
          <a:xfrm>
            <a:off x="6307748" y="1700585"/>
            <a:ext cx="2187248" cy="246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4932040" y="2564681"/>
            <a:ext cx="1080120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544" y="4260480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把橡皮泥捏压成规则的长方体或正方体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形状，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217" y="4845255"/>
            <a:ext cx="5843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再测量出长、宽、高或者棱长，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908175" y="692696"/>
            <a:ext cx="512541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设法求出</a:t>
            </a:r>
            <a:r>
              <a:rPr lang="zh-CN" altLang="en-US" sz="3200" dirty="0" smtClean="0">
                <a:solidFill>
                  <a:schemeClr val="tx1"/>
                </a:solidFill>
                <a:ea typeface="楷体_GB2312" pitchFamily="49" charset="-122"/>
              </a:rPr>
              <a:t>下面物体</a:t>
            </a: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的体积。</a:t>
            </a: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614363" y="692696"/>
            <a:ext cx="1222375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例6</a:t>
            </a:r>
          </a:p>
        </p:txBody>
      </p:sp>
      <p:pic>
        <p:nvPicPr>
          <p:cNvPr id="11" name="Picture 19" descr="梨子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9878" y="1844824"/>
            <a:ext cx="273801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4844" y="2636912"/>
            <a:ext cx="2857500" cy="2857500"/>
          </a:xfrm>
          <a:prstGeom prst="rect">
            <a:avLst/>
          </a:prstGeom>
        </p:spPr>
      </p:pic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1088719" y="4480445"/>
            <a:ext cx="2995612" cy="633413"/>
          </a:xfrm>
          <a:prstGeom prst="roundRect">
            <a:avLst/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/>
              <a:t>可以用排水法。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67744" y="4603820"/>
            <a:ext cx="863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200</a:t>
            </a:r>
            <a:endParaRPr lang="zh-CN" altLang="en-US" sz="32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235537" y="4598623"/>
            <a:ext cx="863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450</a:t>
            </a:r>
            <a:endParaRPr lang="zh-CN" altLang="en-US" sz="32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8243" name="Group 51"/>
          <p:cNvGrpSpPr/>
          <p:nvPr/>
        </p:nvGrpSpPr>
        <p:grpSpPr bwMode="auto">
          <a:xfrm>
            <a:off x="2339727" y="441574"/>
            <a:ext cx="6192836" cy="1889125"/>
            <a:chOff x="1565" y="1127"/>
            <a:chExt cx="3901" cy="1190"/>
          </a:xfrm>
        </p:grpSpPr>
        <p:pic>
          <p:nvPicPr>
            <p:cNvPr id="8237" name="Picture 45" descr="13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1127"/>
              <a:ext cx="1290" cy="1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42" name="AutoShape 27"/>
            <p:cNvSpPr>
              <a:spLocks noChangeArrowheads="1"/>
            </p:cNvSpPr>
            <p:nvPr/>
          </p:nvSpPr>
          <p:spPr bwMode="auto">
            <a:xfrm>
              <a:off x="1565" y="1207"/>
              <a:ext cx="2676" cy="713"/>
            </a:xfrm>
            <a:prstGeom prst="wedgeRoundRectCallout">
              <a:avLst>
                <a:gd name="adj1" fmla="val 61477"/>
                <a:gd name="adj2" fmla="val -525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algn="l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algn="l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algn="l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algn="l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algn="l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3200" dirty="0"/>
                <a:t>水面上升的那部分水的体积</a:t>
              </a:r>
              <a:r>
                <a:rPr lang="zh-CN" altLang="en-US" sz="3200" dirty="0" smtClean="0"/>
                <a:t>就是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梨的体积。</a:t>
              </a:r>
              <a:endPara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8" name="Picture 34" descr="42副本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63" r="79590" b="10202"/>
          <a:stretch>
            <a:fillRect/>
          </a:stretch>
        </p:blipFill>
        <p:spPr bwMode="auto">
          <a:xfrm>
            <a:off x="734835" y="2208544"/>
            <a:ext cx="120240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4" descr="42副本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716" t="4795"/>
          <a:stretch>
            <a:fillRect/>
          </a:stretch>
        </p:blipFill>
        <p:spPr bwMode="auto">
          <a:xfrm>
            <a:off x="5173520" y="1989684"/>
            <a:ext cx="1960829" cy="223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4" descr="42副本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80" t="2400" r="44996" b="5469"/>
          <a:stretch>
            <a:fillRect/>
          </a:stretch>
        </p:blipFill>
        <p:spPr bwMode="auto">
          <a:xfrm>
            <a:off x="1937242" y="1916832"/>
            <a:ext cx="2016224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右箭头 40"/>
          <p:cNvSpPr/>
          <p:nvPr/>
        </p:nvSpPr>
        <p:spPr>
          <a:xfrm>
            <a:off x="4093400" y="2672879"/>
            <a:ext cx="1080120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 35"/>
          <p:cNvSpPr>
            <a:spLocks noChangeArrowheads="1"/>
          </p:cNvSpPr>
          <p:nvPr/>
        </p:nvSpPr>
        <p:spPr bwMode="auto">
          <a:xfrm>
            <a:off x="1834327" y="4106180"/>
            <a:ext cx="241873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/>
              <a:t>水的体积是</a:t>
            </a: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</a:rPr>
              <a:t>  </a:t>
            </a:r>
            <a:r>
              <a:rPr lang="en-US" altLang="zh-CN" sz="3200" i="1" u="sng" dirty="0">
                <a:latin typeface="Times New Roman" panose="02020603050405020304" pitchFamily="18" charset="0"/>
              </a:rPr>
              <a:t>          </a:t>
            </a:r>
            <a:r>
              <a:rPr lang="en-US" altLang="zh-CN" sz="3200" dirty="0">
                <a:latin typeface="Times New Roman" panose="02020603050405020304" pitchFamily="18" charset="0"/>
              </a:rPr>
              <a:t>mL</a:t>
            </a:r>
            <a:r>
              <a:rPr lang="zh-CN" altLang="en-US" sz="3200" dirty="0"/>
              <a:t>。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044949" y="4077072"/>
            <a:ext cx="305544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/>
              <a:t>水和梨的体积</a:t>
            </a:r>
            <a:r>
              <a:rPr lang="zh-CN" altLang="en-US" sz="3200" dirty="0" smtClean="0"/>
              <a:t>是</a:t>
            </a:r>
            <a:endParaRPr lang="en-US" altLang="zh-CN" sz="3200" dirty="0" smtClean="0"/>
          </a:p>
          <a:p>
            <a:pPr algn="l"/>
            <a:r>
              <a:rPr lang="en-US" altLang="zh-CN" sz="3200" dirty="0"/>
              <a:t> </a:t>
            </a:r>
            <a:r>
              <a:rPr lang="en-US" altLang="zh-CN" sz="3200" u="sng" dirty="0" smtClean="0"/>
              <a:t> </a:t>
            </a:r>
            <a:r>
              <a:rPr lang="zh-CN" altLang="en-US" sz="3200" u="sng" dirty="0" smtClean="0"/>
              <a:t>         </a:t>
            </a:r>
            <a:r>
              <a:rPr lang="en-US" altLang="zh-CN" sz="3200" dirty="0" smtClean="0">
                <a:latin typeface="Times New Roman" panose="02020603050405020304" pitchFamily="18" charset="0"/>
              </a:rPr>
              <a:t>mL</a:t>
            </a:r>
            <a:r>
              <a:rPr lang="zh-CN" altLang="en-US" sz="3200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2339727" y="556692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250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250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24957" y="5113460"/>
            <a:ext cx="22445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梨的体积：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0459" y="5079244"/>
            <a:ext cx="43236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450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200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250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41" grpId="0" animBg="1"/>
      <p:bldP spid="42" grpId="0"/>
      <p:bldP spid="43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764704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求不能改变形状的物体的体积时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可以用排水法计算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92754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①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先确定容器里水的体积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记下这个数据。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2852936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②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把不规则的物体放入容器里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水要足够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完全没过梨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看这个物体与水的总体积一共是多少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再记下这个数据。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666" y="4725144"/>
            <a:ext cx="84767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用现在的总体积减去水的体积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得到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不规则物体的体积。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23528" y="125900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测量手中土豆的体积。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Picture 2" descr="0130000024135812444254988286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90" t="5704"/>
          <a:stretch>
            <a:fillRect/>
          </a:stretch>
        </p:blipFill>
        <p:spPr bwMode="auto">
          <a:xfrm>
            <a:off x="-30816" y="1903439"/>
            <a:ext cx="3398837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269757" y="1843780"/>
            <a:ext cx="52476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①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先确定容器里水的体积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记下这个数据。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9756" y="2924944"/>
            <a:ext cx="54066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②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把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土豆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放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入容器里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水要足够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完全没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过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土豆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),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看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土豆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与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水的总体积一共是多少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再记下这个数据。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1765" y="5013176"/>
            <a:ext cx="50458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用现在的总体积减去水的体积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得到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土豆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体积。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1132</Words>
  <Application>WPS 演示</Application>
  <PresentationFormat>全屏显示(4:3)</PresentationFormat>
  <Paragraphs>151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681</cp:revision>
  <dcterms:created xsi:type="dcterms:W3CDTF">2015-11-21T07:20:00Z</dcterms:created>
  <dcterms:modified xsi:type="dcterms:W3CDTF">2021-11-01T05:30:12Z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